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5"/>
  </p:notesMasterIdLst>
  <p:sldIdLst>
    <p:sldId id="257" r:id="rId2"/>
    <p:sldId id="394" r:id="rId3"/>
    <p:sldId id="434" r:id="rId4"/>
    <p:sldId id="349" r:id="rId5"/>
    <p:sldId id="282" r:id="rId6"/>
    <p:sldId id="350" r:id="rId7"/>
    <p:sldId id="331" r:id="rId8"/>
    <p:sldId id="427" r:id="rId9"/>
    <p:sldId id="260" r:id="rId10"/>
    <p:sldId id="333" r:id="rId11"/>
    <p:sldId id="271" r:id="rId12"/>
    <p:sldId id="273" r:id="rId13"/>
    <p:sldId id="435" r:id="rId14"/>
    <p:sldId id="401" r:id="rId15"/>
    <p:sldId id="426" r:id="rId16"/>
    <p:sldId id="274" r:id="rId17"/>
    <p:sldId id="415" r:id="rId18"/>
    <p:sldId id="334" r:id="rId19"/>
    <p:sldId id="275" r:id="rId20"/>
    <p:sldId id="315" r:id="rId21"/>
    <p:sldId id="316" r:id="rId22"/>
    <p:sldId id="278" r:id="rId23"/>
    <p:sldId id="418" r:id="rId24"/>
    <p:sldId id="429" r:id="rId25"/>
    <p:sldId id="256" r:id="rId26"/>
    <p:sldId id="419" r:id="rId27"/>
    <p:sldId id="258" r:id="rId28"/>
    <p:sldId id="259" r:id="rId29"/>
    <p:sldId id="425" r:id="rId30"/>
    <p:sldId id="428" r:id="rId31"/>
    <p:sldId id="436" r:id="rId32"/>
    <p:sldId id="430" r:id="rId33"/>
    <p:sldId id="431" r:id="rId34"/>
    <p:sldId id="432" r:id="rId35"/>
    <p:sldId id="396" r:id="rId36"/>
    <p:sldId id="279" r:id="rId37"/>
    <p:sldId id="413" r:id="rId38"/>
    <p:sldId id="402" r:id="rId39"/>
    <p:sldId id="420" r:id="rId40"/>
    <p:sldId id="399" r:id="rId41"/>
    <p:sldId id="284" r:id="rId42"/>
    <p:sldId id="285" r:id="rId43"/>
    <p:sldId id="407"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364" r:id="rId65"/>
    <p:sldId id="365" r:id="rId66"/>
    <p:sldId id="366" r:id="rId67"/>
    <p:sldId id="367" r:id="rId68"/>
    <p:sldId id="368" r:id="rId69"/>
    <p:sldId id="369" r:id="rId70"/>
    <p:sldId id="370" r:id="rId71"/>
    <p:sldId id="371" r:id="rId72"/>
    <p:sldId id="386" r:id="rId73"/>
    <p:sldId id="423" r:id="rId74"/>
    <p:sldId id="372" r:id="rId75"/>
    <p:sldId id="382" r:id="rId76"/>
    <p:sldId id="381" r:id="rId77"/>
    <p:sldId id="374" r:id="rId78"/>
    <p:sldId id="375" r:id="rId79"/>
    <p:sldId id="376" r:id="rId80"/>
    <p:sldId id="404" r:id="rId81"/>
    <p:sldId id="379" r:id="rId82"/>
    <p:sldId id="377" r:id="rId83"/>
    <p:sldId id="378" r:id="rId84"/>
    <p:sldId id="380" r:id="rId85"/>
    <p:sldId id="387" r:id="rId86"/>
    <p:sldId id="392" r:id="rId87"/>
    <p:sldId id="385" r:id="rId88"/>
    <p:sldId id="416" r:id="rId89"/>
    <p:sldId id="393" r:id="rId90"/>
    <p:sldId id="384" r:id="rId91"/>
    <p:sldId id="288" r:id="rId92"/>
    <p:sldId id="433" r:id="rId93"/>
    <p:sldId id="424" r:id="rId9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394"/>
          </p14:sldIdLst>
        </p14:section>
        <p14:section name="Definition of Search Problems" id="{4DE1763D-AC99-4C02-8361-9475418EE30D}">
          <p14:sldIdLst>
            <p14:sldId id="434"/>
            <p14:sldId id="349"/>
            <p14:sldId id="282"/>
            <p14:sldId id="350"/>
            <p14:sldId id="331"/>
            <p14:sldId id="427"/>
            <p14:sldId id="260"/>
            <p14:sldId id="333"/>
            <p14:sldId id="271"/>
            <p14:sldId id="273"/>
          </p14:sldIdLst>
        </p14:section>
        <p14:section name="Tree Search" id="{412A62B4-1FE7-4079-ACC5-C0C901B35D7C}">
          <p14:sldIdLst>
            <p14:sldId id="435"/>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 id="414"/>
          </p14:sldIdLst>
        </p14:section>
        <p14:section name="Uninformed Search: Depth-First Strategy" id="{AB03A99E-5E27-407F-871A-DE2D977F8D72}">
          <p14:sldIdLst>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364"/>
            <p14:sldId id="365"/>
            <p14:sldId id="366"/>
            <p14:sldId id="367"/>
            <p14:sldId id="368"/>
            <p14:sldId id="369"/>
            <p14:sldId id="370"/>
            <p14:sldId id="371"/>
            <p14:sldId id="386"/>
            <p14:sldId id="423"/>
            <p14:sldId id="372"/>
            <p14:sldId id="382"/>
            <p14:sldId id="381"/>
            <p14:sldId id="374"/>
          </p14:sldIdLst>
        </p14:section>
        <p14:section name="Designing Heuristics for Informed Search" id="{1EC0CE7D-150E-44BA-BD6D-B192C6B78443}">
          <p14:sldIdLst>
            <p14:sldId id="375"/>
            <p14:sldId id="376"/>
            <p14:sldId id="404"/>
            <p14:sldId id="379"/>
            <p14:sldId id="377"/>
            <p14:sldId id="378"/>
            <p14:sldId id="380"/>
            <p14:sldId id="387"/>
            <p14:sldId id="392"/>
            <p14:sldId id="385"/>
          </p14:sldIdLst>
        </p14:section>
        <p14:section name="Comparison of Tree Search Methods" id="{B419AB6B-658F-48B9-9342-4C02D6BA1150}">
          <p14:sldIdLst>
            <p14:sldId id="416"/>
            <p14:sldId id="393"/>
            <p14:sldId id="384"/>
          </p14:sldIdLst>
        </p14:section>
        <p14:section name="Planning Agents" id="{124053E7-0EC2-4EA0-B9B2-F63687EC51B5}">
          <p14:sldIdLst>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0" autoAdjust="0"/>
    <p:restoredTop sz="86391" autoAdjust="0"/>
  </p:normalViewPr>
  <p:slideViewPr>
    <p:cSldViewPr>
      <p:cViewPr varScale="1">
        <p:scale>
          <a:sx n="83" d="100"/>
          <a:sy n="83" d="100"/>
        </p:scale>
        <p:origin x="1962" y="90"/>
      </p:cViewPr>
      <p:guideLst>
        <p:guide orient="horz" pos="2160"/>
        <p:guide pos="2880"/>
      </p:guideLst>
    </p:cSldViewPr>
  </p:slideViewPr>
  <p:outlineViewPr>
    <p:cViewPr>
      <p:scale>
        <a:sx n="33" d="100"/>
        <a:sy n="33" d="100"/>
      </p:scale>
      <p:origin x="0" y="-684"/>
    </p:cViewPr>
  </p:outlineViewPr>
  <p:notesTextViewPr>
    <p:cViewPr>
      <p:scale>
        <a:sx n="100" d="100"/>
        <a:sy n="100" d="100"/>
      </p:scale>
      <p:origin x="0" y="0"/>
    </p:cViewPr>
  </p:notesTextViewPr>
  <p:sorterViewPr>
    <p:cViewPr>
      <p:scale>
        <a:sx n="100" d="100"/>
        <a:sy n="100" d="100"/>
      </p:scale>
      <p:origin x="0" y="-279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24</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2/12/2025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2/12/2025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2/12/2025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5.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1.png"/><Relationship Id="rId5" Type="http://schemas.openxmlformats.org/officeDocument/2006/relationships/image" Target="../media/image580.png"/><Relationship Id="rId4" Type="http://schemas.openxmlformats.org/officeDocument/2006/relationships/image" Target="../media/image63.pn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hyperlink" Target="https://en.wikipedia.org/wiki/A*_search_algorith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6.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3.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2" name="Group 1">
            <a:extLst>
              <a:ext uri="{FF2B5EF4-FFF2-40B4-BE49-F238E27FC236}">
                <a16:creationId xmlns:a16="http://schemas.microsoft.com/office/drawing/2014/main" id="{5B1CD7E1-9BDB-BDBA-C151-99C33CDD9174}"/>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3" name="Rectangle 2">
              <a:extLst>
                <a:ext uri="{FF2B5EF4-FFF2-40B4-BE49-F238E27FC236}">
                  <a16:creationId xmlns:a16="http://schemas.microsoft.com/office/drawing/2014/main" id="{DE25CD6E-5257-09AB-E10F-692A93931275}"/>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with black dots&#10;&#10;Description automatically generated">
              <a:extLst>
                <a:ext uri="{FF2B5EF4-FFF2-40B4-BE49-F238E27FC236}">
                  <a16:creationId xmlns:a16="http://schemas.microsoft.com/office/drawing/2014/main" id="{924A2323-215C-16F8-BC68-3FB862099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06D73C2B-BBFF-C13E-6C3B-D5F6BC037843}"/>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0F7E-630B-56DD-5C01-434F5C4E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B91B-98C5-B16B-11CC-5DC3353BDAC5}"/>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723C3D1B-B3E3-8AAF-4B6D-1BBF9AB3FA9A}"/>
              </a:ext>
            </a:extLst>
          </p:cNvPr>
          <p:cNvGraphicFramePr>
            <a:graphicFrameLocks noGrp="1"/>
          </p:cNvGraphicFramePr>
          <p:nvPr>
            <p:ph idx="1"/>
            <p:extLst>
              <p:ext uri="{D42A27DB-BD31-4B8C-83A1-F6EECF244321}">
                <p14:modId xmlns:p14="http://schemas.microsoft.com/office/powerpoint/2010/main" val="28736561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4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320970287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Time and Space Complexity of Tree Search</a:t>
            </a:r>
          </a:p>
        </p:txBody>
      </p:sp>
      <mc:AlternateContent xmlns:mc="http://schemas.openxmlformats.org/markup-compatibility/2006">
        <mc:Choice xmlns:a14="http://schemas.microsoft.com/office/drawing/2010/main" Requires="a14">
          <p:sp>
            <p:nvSpPr>
              <p:cNvPr id="24579" name="Rectangle 3"/>
              <p:cNvSpPr>
                <a:spLocks noGrp="1" noChangeArrowheads="1"/>
              </p:cNvSpPr>
              <p:nvPr>
                <p:ph idx="1"/>
              </p:nvPr>
            </p:nvSpPr>
            <p:spPr>
              <a:xfrm>
                <a:off x="628650" y="1825624"/>
                <a:ext cx="7886700" cy="4498975"/>
              </a:xfrm>
            </p:spPr>
            <p:txBody>
              <a:bodyPr>
                <a:normAutofit fontScale="92500" lnSpcReduction="10000"/>
              </a:bodyPr>
              <a:lstStyle/>
              <a:p>
                <a:pPr marL="0" indent="0">
                  <a:lnSpc>
                    <a:spcPct val="90000"/>
                  </a:lnSpc>
                  <a:buNone/>
                </a:pPr>
                <a:endParaRPr lang="en-US" sz="2400" dirty="0"/>
              </a:p>
              <a:p>
                <a:pPr>
                  <a:lnSpc>
                    <a:spcPct val="90000"/>
                  </a:lnSpc>
                </a:pPr>
                <a:r>
                  <a:rPr lang="en-US" dirty="0"/>
                  <a:t>Time and space complexity depend on the </a:t>
                </a:r>
                <a:r>
                  <a:rPr lang="en-US" b="1" dirty="0">
                    <a:solidFill>
                      <a:srgbClr val="FF0000"/>
                    </a:solidFill>
                  </a:rPr>
                  <a:t>number of tree nodes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a:t>
                </a:r>
                <a:r>
                  <a:rPr lang="en-US" dirty="0"/>
                  <a:t>searched till a goal node is found:</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dirty="0"/>
                  <a:t>We have the following options:</a:t>
                </a:r>
              </a:p>
              <a:p>
                <a:endParaRPr lang="en-US" dirty="0"/>
              </a:p>
              <a:p>
                <a:pPr lvl="1">
                  <a:buFont typeface="Wingdings" panose="05000000000000000000" pitchFamily="2" charset="2"/>
                  <a:buChar char="§"/>
                </a:pPr>
                <a:r>
                  <a:rPr lang="en-US" b="1" dirty="0">
                    <a:solidFill>
                      <a:srgbClr val="FF0000"/>
                    </a:solidFill>
                  </a:rPr>
                  <a:t>Estimate the reachable states space size. </a:t>
                </a:r>
                <a:r>
                  <a:rPr lang="en-US" dirty="0"/>
                  <a:t>Only works if each state is represented by exactly one node.</a:t>
                </a:r>
              </a:p>
              <a:p>
                <a:pPr lvl="1">
                  <a:buFont typeface="Wingdings" panose="05000000000000000000" pitchFamily="2" charset="2"/>
                  <a:buChar char="§"/>
                </a:pPr>
                <a:r>
                  <a:rPr lang="en-US" b="1" dirty="0">
                    <a:solidFill>
                      <a:srgbClr val="FF0000"/>
                    </a:solidFill>
                  </a:rPr>
                  <a:t>Estimate the number of searched tree nodes </a:t>
                </a:r>
                <a:r>
                  <a:rPr lang="en-US" dirty="0"/>
                  <a:t>directly.</a:t>
                </a:r>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endParaRPr lang="en-US" sz="2100" dirty="0"/>
              </a:p>
            </p:txBody>
          </p:sp>
        </mc:Choice>
        <mc:Fallback>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r="-773" b="-407"/>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051" r="-1677" b="-89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35328562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3203575"/>
              </a:xfrm>
            </p:spPr>
            <p:txBody>
              <a:bodyPr>
                <a:normAutofit fontScale="700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with redundant paths where one state can be represented by multiple nodes.</a:t>
                </a:r>
              </a:p>
              <a:p>
                <a:pPr>
                  <a:lnSpc>
                    <a:spcPct val="90000"/>
                  </a:lnSpc>
                </a:pPr>
                <a:r>
                  <a:rPr lang="en-US" sz="2400" dirty="0"/>
                  <a:t>We can base the estimation on the search problem description: </a:t>
                </a:r>
                <a:br>
                  <a:rPr lang="en-US" sz="2400" dirty="0"/>
                </a:br>
                <a:r>
                  <a:rPr lang="en-US" sz="2400" dirty="0"/>
                  <a:t>initial state, actions and the transition function.</a:t>
                </a:r>
              </a:p>
              <a:p>
                <a:pPr>
                  <a:lnSpc>
                    <a:spcPct val="90000"/>
                  </a:lnSpc>
                </a:pPr>
                <a:r>
                  <a:rPr lang="en-US" sz="2400" dirty="0"/>
                  <a:t>Used metrics are:</a:t>
                </a:r>
              </a:p>
              <a:p>
                <a:pPr>
                  <a:lnSpc>
                    <a:spcPct val="90000"/>
                  </a:lnSpc>
                </a:pPr>
                <a:endParaRPr lang="en-US" sz="2400" dirty="0"/>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 =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3203575"/>
              </a:xfrm>
              <a:blipFill>
                <a:blip r:embed="rId2"/>
                <a:stretch>
                  <a:fillRect l="-464" t="-2662" r="-92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10A32-796C-7D4F-5C9F-B489A8E34EE0}"/>
              </a:ext>
            </a:extLst>
          </p:cNvPr>
          <p:cNvSpPr>
            <a:spLocks noGrp="1"/>
          </p:cNvSpPr>
          <p:nvPr>
            <p:ph type="sldNum" sz="quarter" idx="4294967295"/>
          </p:nvPr>
        </p:nvSpPr>
        <p:spPr>
          <a:xfrm>
            <a:off x="7086600" y="6356350"/>
            <a:ext cx="2057400" cy="365125"/>
          </a:xfrm>
        </p:spPr>
        <p:txBody>
          <a:bodyPr/>
          <a:lstStyle/>
          <a:p>
            <a:fld id="{768102A7-0C28-44F0-898D-773E064A07DF}" type="slidenum">
              <a:rPr lang="en-US" smtClean="0"/>
              <a:pPr/>
              <a:t>31</a:t>
            </a:fld>
            <a:endParaRPr lang="en-US"/>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44D236A-7F33-1A94-FD33-747BCD1DF5F0}"/>
                  </a:ext>
                </a:extLst>
              </p:cNvPr>
              <p:cNvSpPr txBox="1"/>
              <p:nvPr/>
            </p:nvSpPr>
            <p:spPr>
              <a:xfrm>
                <a:off x="2590800" y="5188250"/>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590800" y="5188250"/>
                <a:ext cx="3962400" cy="400110"/>
              </a:xfrm>
              <a:prstGeom prst="rect">
                <a:avLst/>
              </a:prstGeom>
              <a:blipFill>
                <a:blip r:embed="rId3"/>
                <a:stretch>
                  <a:fillRect b="-13235"/>
                </a:stretch>
              </a:blipFill>
            </p:spPr>
            <p:txBody>
              <a:bodyPr/>
              <a:lstStyle/>
              <a:p>
                <a:r>
                  <a:rPr lang="en-US">
                    <a:noFill/>
                  </a:rPr>
                  <a:t> </a:t>
                </a:r>
              </a:p>
            </p:txBody>
          </p:sp>
        </mc:Fallback>
      </mc:AlternateContent>
    </p:spTree>
    <p:extLst>
      <p:ext uri="{BB962C8B-B14F-4D97-AF65-F5344CB8AC3E}">
        <p14:creationId xmlns:p14="http://schemas.microsoft.com/office/powerpoint/2010/main" val="127173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algorithm/planning agent is </a:t>
            </a:r>
            <a:r>
              <a:rPr lang="en-US" b="1" dirty="0">
                <a:solidFill>
                  <a:srgbClr val="FF0000"/>
                </a:solidFill>
              </a:rPr>
              <a:t>not provided information about how close a state is to the goal state</a:t>
            </a:r>
            <a:r>
              <a:rPr lang="en-US" dirty="0"/>
              <a:t>. </a:t>
            </a:r>
          </a:p>
          <a:p>
            <a:pPr marL="0" indent="0">
              <a:buNone/>
            </a:pPr>
            <a:endParaRPr lang="en-US" dirty="0"/>
          </a:p>
          <a:p>
            <a:pPr marL="0" indent="0">
              <a:buNone/>
            </a:pPr>
            <a:r>
              <a:rPr lang="en-US" dirty="0"/>
              <a:t>It just has the labels of the atomic states and the transition function.</a:t>
            </a:r>
          </a:p>
          <a:p>
            <a:pPr marL="0" indent="0">
              <a:buNone/>
            </a:pPr>
            <a:endParaRPr lang="en-US" dirty="0"/>
          </a:p>
          <a:p>
            <a:pPr marL="0" indent="0">
              <a:buNone/>
            </a:pPr>
            <a:r>
              <a:rPr lang="en-US" dirty="0"/>
              <a:t>It blindly searches following a simple strategy until it ends up in the goal state.</a:t>
            </a:r>
          </a:p>
          <a:p>
            <a:endParaRPr lang="en-US" dirty="0"/>
          </a:p>
          <a:p>
            <a:pPr marL="0" indent="0">
              <a:buNone/>
            </a:pPr>
            <a:r>
              <a:rPr lang="en-US" dirty="0"/>
              <a:t>Search strategies:</a:t>
            </a:r>
          </a:p>
          <a:p>
            <a:pPr lvl="1"/>
            <a:r>
              <a:rPr lang="en-US" b="1" dirty="0"/>
              <a:t>Breadth-first search strategy</a:t>
            </a:r>
            <a:r>
              <a:rPr lang="en-US" dirty="0"/>
              <a:t>: BFS and uniform-cost search</a:t>
            </a:r>
          </a:p>
          <a:p>
            <a:pPr lvl="1"/>
            <a:r>
              <a:rPr lang="en-US" b="1" dirty="0"/>
              <a:t>Depth-first search strategy</a:t>
            </a:r>
            <a:r>
              <a:rPr lang="en-US" dirty="0"/>
              <a:t>: DFS and Iterative deepening search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node/state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509330" y="3352800"/>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19650" y="4219851"/>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mc:Choice xmlns:a14="http://schemas.microsoft.com/office/drawing/2010/main"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br>
                  <a:rPr lang="en-US" sz="2400" dirty="0"/>
                </a:br>
                <a:r>
                  <a:rPr lang="en-US" sz="2400" dirty="0"/>
                  <a:t>Cycles can be broken but redundant paths cannot be checked.</a:t>
                </a:r>
              </a:p>
            </p:txBody>
          </p:sp>
        </mc:Choice>
        <mc:Fallback>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mc:Choice xmlns:a14="http://schemas.microsoft.com/office/drawing/2010/main"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Discussed 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sored as the state. The agent function returns the actions from the plan.</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17764" y="6026478"/>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4040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p:txBody>
          <a:bodyPr>
            <a:normAutofit/>
          </a:bodyPr>
          <a:lstStyle/>
          <a:p>
            <a:r>
              <a:rPr lang="en-US" sz="2800" dirty="0"/>
              <a:t>Complete Maze-Solving Planning Agent</a:t>
            </a:r>
          </a:p>
        </p:txBody>
      </p:sp>
      <p:sp>
        <p:nvSpPr>
          <p:cNvPr id="4" name="Rectangle 3">
            <a:extLst>
              <a:ext uri="{FF2B5EF4-FFF2-40B4-BE49-F238E27FC236}">
                <a16:creationId xmlns:a16="http://schemas.microsoft.com/office/drawing/2014/main" id="{47EE04EB-FDAD-F984-D610-9EC783632DAA}"/>
              </a:ext>
            </a:extLst>
          </p:cNvPr>
          <p:cNvSpPr/>
          <p:nvPr/>
        </p:nvSpPr>
        <p:spPr>
          <a:xfrm>
            <a:off x="1009650" y="2260852"/>
            <a:ext cx="439402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1092685" y="2375674"/>
            <a:ext cx="1295400" cy="2616101"/>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spTree>
    <p:extLst>
      <p:ext uri="{BB962C8B-B14F-4D97-AF65-F5344CB8AC3E}">
        <p14:creationId xmlns:p14="http://schemas.microsoft.com/office/powerpoint/2010/main" val="3928293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23932</TotalTime>
  <Words>6954</Words>
  <Application>Microsoft Office PowerPoint</Application>
  <PresentationFormat>On-screen Show (4:3)</PresentationFormat>
  <Paragraphs>1061</Paragraphs>
  <Slides>93</Slides>
  <Notes>65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source sans pro</vt:lpstr>
      <vt:lpstr>Times New Roman</vt:lpstr>
      <vt:lpstr>Wingdings</vt:lpstr>
      <vt:lpstr>Office Theme</vt:lpstr>
      <vt:lpstr>CS 5/7320  Artificial Intelligence  Solving problems by searching AIMA Chapter 3</vt:lpstr>
      <vt:lpstr>Contents</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Contents</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Time and Space Complexity of Tree Search</vt:lpstr>
      <vt:lpstr>State Space</vt:lpstr>
      <vt:lpstr>Permutations</vt:lpstr>
      <vt:lpstr>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Complete Maze-Solving Planning Agent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183</cp:revision>
  <dcterms:created xsi:type="dcterms:W3CDTF">2020-09-15T14:04:03Z</dcterms:created>
  <dcterms:modified xsi:type="dcterms:W3CDTF">2025-02-12T15:18:13Z</dcterms:modified>
</cp:coreProperties>
</file>